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  <p:sldId id="289" r:id="rId5"/>
    <p:sldId id="283" r:id="rId6"/>
    <p:sldId id="290" r:id="rId7"/>
    <p:sldId id="312" r:id="rId8"/>
    <p:sldId id="313" r:id="rId9"/>
    <p:sldId id="314" r:id="rId10"/>
    <p:sldId id="315" r:id="rId11"/>
    <p:sldId id="316" r:id="rId12"/>
    <p:sldId id="285" r:id="rId13"/>
    <p:sldId id="288" r:id="rId14"/>
    <p:sldId id="293" r:id="rId15"/>
    <p:sldId id="286" r:id="rId16"/>
    <p:sldId id="287" r:id="rId17"/>
    <p:sldId id="311" r:id="rId18"/>
    <p:sldId id="263" r:id="rId19"/>
    <p:sldId id="296" r:id="rId20"/>
    <p:sldId id="297" r:id="rId21"/>
    <p:sldId id="277" r:id="rId22"/>
    <p:sldId id="298" r:id="rId23"/>
    <p:sldId id="276" r:id="rId24"/>
    <p:sldId id="278" r:id="rId25"/>
    <p:sldId id="280" r:id="rId26"/>
    <p:sldId id="282" r:id="rId27"/>
    <p:sldId id="266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A91F98-1995-48FA-86CB-E7F173FFE8EE}">
          <p14:sldIdLst>
            <p14:sldId id="260"/>
            <p14:sldId id="289"/>
            <p14:sldId id="283"/>
            <p14:sldId id="290"/>
            <p14:sldId id="312"/>
            <p14:sldId id="313"/>
            <p14:sldId id="314"/>
            <p14:sldId id="315"/>
            <p14:sldId id="316"/>
            <p14:sldId id="285"/>
            <p14:sldId id="288"/>
            <p14:sldId id="293"/>
            <p14:sldId id="286"/>
            <p14:sldId id="287"/>
            <p14:sldId id="311"/>
            <p14:sldId id="263"/>
            <p14:sldId id="296"/>
            <p14:sldId id="297"/>
            <p14:sldId id="277"/>
            <p14:sldId id="298"/>
            <p14:sldId id="276"/>
            <p14:sldId id="278"/>
            <p14:sldId id="280"/>
            <p14:sldId id="282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EF6"/>
    <a:srgbClr val="0A46F0"/>
    <a:srgbClr val="BCCDFC"/>
    <a:srgbClr val="0033CC"/>
    <a:srgbClr val="008000"/>
    <a:srgbClr val="020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7" autoAdjust="0"/>
    <p:restoredTop sz="94750" autoAdjust="0"/>
  </p:normalViewPr>
  <p:slideViewPr>
    <p:cSldViewPr>
      <p:cViewPr>
        <p:scale>
          <a:sx n="59" d="100"/>
          <a:sy n="59" d="100"/>
        </p:scale>
        <p:origin x="-2058" y="-924"/>
      </p:cViewPr>
      <p:guideLst>
        <p:guide orient="horz" pos="1649"/>
        <p:guide pos="28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1FC73-9984-415E-A642-6213EE764665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</a:t>
            </a:r>
            <a:r>
              <a:rPr lang="ru-RU" baseline="0" dirty="0" smtClean="0"/>
              <a:t> СЛАЙДА С ФОТО  (может использоваться как РАЗДЕЛИТЕЛЬ  слайдов, для перехода к следующей теме, состоящей из нескольких слайдов)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</a:t>
            </a:r>
            <a:r>
              <a:rPr lang="ru-RU" baseline="0" dirty="0" smtClean="0"/>
              <a:t> СЛАЙДА С ФОТО  (может использоваться как РАЗДЕЛИТЕЛЬ  слайдов, для перехода к следующей теме, состоящей из нескольких слайдов)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</a:t>
            </a:r>
            <a:r>
              <a:rPr lang="ru-RU" baseline="0" dirty="0" smtClean="0"/>
              <a:t> СЛАЙДА С ФОТО  (может использоваться как РАЗДЕЛИТЕЛЬ  слайдов, для перехода к следующей теме, состоящей из нескольких слайдов)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</a:t>
            </a:r>
            <a:r>
              <a:rPr lang="ru-RU" baseline="0" dirty="0" smtClean="0"/>
              <a:t> СЛАЙДА С ФОТО  (может использоваться как РАЗДЕЛИТЕЛЬ  слайдов, для перехода к следующей теме, состоящей из нескольких слайдов)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ОФОРМЛЕНИЯ СЛАЙДА с фото и текстом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8745-71C5-4FCB-80B6-4374F3D8E30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9C2-2BAE-405B-AAF1-D443798FC5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032-004F-400B-9584-50F2777267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9C2-2BAE-405B-AAF1-D443798FC5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032-004F-400B-9584-50F2777267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9C2-2BAE-405B-AAF1-D443798FC5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032-004F-400B-9584-50F2777267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9C2-2BAE-405B-AAF1-D443798FC5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032-004F-400B-9584-50F2777267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9C2-2BAE-405B-AAF1-D443798FC5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032-004F-400B-9584-50F2777267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9C2-2BAE-405B-AAF1-D443798FC5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032-004F-400B-9584-50F2777267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9C2-2BAE-405B-AAF1-D443798FC55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032-004F-400B-9584-50F2777267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9C2-2BAE-405B-AAF1-D443798FC55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032-004F-400B-9584-50F2777267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9C2-2BAE-405B-AAF1-D443798FC55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032-004F-400B-9584-50F2777267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9C2-2BAE-405B-AAF1-D443798FC5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032-004F-400B-9584-50F2777267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49C2-2BAE-405B-AAF1-D443798FC5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4032-004F-400B-9584-50F2777267D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149C2-2BAE-405B-AAF1-D443798FC5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4032-004F-400B-9584-50F2777267D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student.examus.net/" TargetMode="External"/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hyperlink" Target="https://webcammictest.com/ru/check-microphone.html" TargetMode="External"/><Relationship Id="rId5" Type="http://schemas.openxmlformats.org/officeDocument/2006/relationships/hyperlink" Target="https://ru.webcamtests.com/" TargetMode="External"/><Relationship Id="rId4" Type="http://schemas.openxmlformats.org/officeDocument/2006/relationships/hyperlink" Target="https://student.examus.net/" TargetMode="External"/><Relationship Id="rId3" Type="http://schemas.openxmlformats.org/officeDocument/2006/relationships/hyperlink" Target="https://proctoredu.ru/check" TargetMode="Externa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microsoft.com/office/2007/relationships/hdphoto" Target="../media/hdphoto2.wdp"/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s://vk.com/prkommgudt" TargetMode="External"/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"/>
          <p:cNvPicPr>
            <a:picLocks noChangeAspect="1"/>
          </p:cNvPicPr>
          <p:nvPr/>
        </p:nvPicPr>
        <p:blipFill rotWithShape="1">
          <a:blip r:embed="rId1"/>
          <a:srcRect t="15683"/>
          <a:stretch>
            <a:fillRect/>
          </a:stretch>
        </p:blipFill>
        <p:spPr>
          <a:xfrm>
            <a:off x="0" y="-92546"/>
            <a:ext cx="9140525" cy="5236046"/>
          </a:xfrm>
          <a:prstGeom prst="rect">
            <a:avLst/>
          </a:prstGeom>
          <a:noFill/>
        </p:spPr>
      </p:pic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3804444" y="1347613"/>
            <a:ext cx="5088036" cy="188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9" y="1347614"/>
            <a:ext cx="5216596" cy="14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ВСТУПИТЕЛЬНЫЕ ИСПЫТАНИЯ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МАГИСТРАТУРУ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РОССИЙСКОГО ГОСУДАРСТВЕННОГО УНИВЕРСИТЕТА им. А.Н. КОСЫГИНА (ТЕХНОЛОГИИ. ДИЗАЙН. ИСКУССТВО)</a:t>
            </a:r>
            <a:endParaRPr lang="ru-RU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Междисциплинарный экзамен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600995"/>
            <a:ext cx="456275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БИЛЕТА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3201" y="1048544"/>
            <a:ext cx="85257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КОНТРОЛЬНО-ИЗМЕРИТЕЛЬНЫЕ МАТЕРИАЛЫ (ЭКЗАМЕНАЦИОННЫЙ БИЛЕТ) ВКЛЮЧАЕТ 3 ЧАСТИ: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Часть 1.- Задания № 1-25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Содержит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задания с выбором ответа из 4-х предложенных. Правильное выполнение каждого задания оценивается 2 баллами.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Часть 2.- Задания № 26-30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Содержит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задания на выявление ориентированности абитуриента в основных понятиях. Требуется вы- деление базовых понятий, установление соответствия позиций. Правильный ответ на каждое задание оценивается 4 баллами.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Часть 3.- Задания № 31-33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Содержит задания с развернутым ответом. В этих заданиях ответ формулируется и записывается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абитуриентом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самостоятельно в развернутой форме. Задания этой части нацелены на выявление абитуриентов, имеющих наиболее высокий уровень подготовки к обучению в магистратуре и выполнению научно-исследовательской деятельности.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Правильный и развернутый ответ на каждый вопрос оценивается 10 баллами. Время выполнения задания - 2 академических часа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Максимальное количество баллов за вступительное испытание – 100 баллов, минимальное количество баллов, 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подтверждающее 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успешное прохождение вступительного испытания – 40 баллов.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8641" y="123478"/>
            <a:ext cx="4579056" cy="3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МЕЖДИСЦИПЛИНАРНЫЙ ЭКЗАМЕН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600995"/>
            <a:ext cx="456275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ТИПОВЫЕ ЗАДАНИЯ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1159158"/>
            <a:ext cx="4104456" cy="1845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Часть 2. Установите соответствие.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26. Соотнесите правителей и произошедшие события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А. Петр I                                 1. Опричнина 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Б. Иван Грозный                    2. Создание Сената 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В. Екатерина II                       3. Отмена крепостного права 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Г. Александр II                       4. Разделы Польши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219822"/>
            <a:ext cx="4104456" cy="10147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Часть 3. Представьте полный ответ: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31. Языческая культура восточных славян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Какие археологические источники характеризуют языческую культуру восточных славян?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8641" y="123478"/>
            <a:ext cx="4579056" cy="3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МЕЖДИСЦИПЛИНАРНЫЙ ЭКЗАМЕН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 descr="2020-07-31_12-44-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" y="627380"/>
            <a:ext cx="4036060" cy="4024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600995"/>
            <a:ext cx="456275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КРИТЕРИИ ОЦЕНОК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442" y="987574"/>
            <a:ext cx="41085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Часть 1.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Задания № 1-25. 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Правильный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ответ за каждое выполненное задание оценивается 2 баллами. 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Максимальное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количество баллов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 1 части -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50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6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Часть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Задания № 26-30. 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Правильный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ответ за каждое выполненное задание оценивается 4 баллами. 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Максимальное количество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баллов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 2 части -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6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Часть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3.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Задания № 31-33. 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Каждое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выполненное задание данной части оценивается от 0 до 10 баллов 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Максимальное количество баллов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по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 части </a:t>
            </a:r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-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</a:t>
            </a:r>
            <a:endParaRPr lang="ru-RU" sz="16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6968" y="1632031"/>
            <a:ext cx="4377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295EF6"/>
                </a:solidFill>
                <a:latin typeface="Arial Narrow" panose="020B0606020202030204" pitchFamily="34" charset="0"/>
              </a:rPr>
              <a:t>ОБЩЕЕ МАКСИМАЛЬНОЕ КОЛИЧЕСТВО БАЛЛОВ ПО ВСЕМ ЗАДАНИЯМ - 100</a:t>
            </a:r>
            <a:endParaRPr lang="ru-RU" sz="2800" dirty="0">
              <a:solidFill>
                <a:srgbClr val="295EF6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8641" y="123478"/>
            <a:ext cx="4579056" cy="3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МЕЖДИСЦИПЛИНАРНЫЙ ЭКЗАМЕН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600995"/>
            <a:ext cx="456275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КРИТЕРИИ ОЦЕНОК (ЧАСТЬ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III)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2840" y="1074304"/>
          <a:ext cx="8589640" cy="34418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639163"/>
                <a:gridCol w="7950477"/>
              </a:tblGrid>
              <a:tr h="678773">
                <a:tc>
                  <a:txBody>
                    <a:bodyPr/>
                    <a:lstStyle/>
                    <a:p>
                      <a:pPr marL="203835" algn="l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8-10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335280"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Представлены исчерпывающие ответы на все вопросы. Наиболее полно и без ошибок раскрыта суть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  <a:p>
                      <a:pPr marL="67945" marR="335280"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вопросов, продемонстрировано знание дополнительных компетенций.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665">
                <a:tc>
                  <a:txBody>
                    <a:bodyPr/>
                    <a:lstStyle/>
                    <a:p>
                      <a:pPr marL="249555" algn="l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Arial Narrow" panose="020B0606020202030204" pitchFamily="34" charset="0"/>
                        </a:rPr>
                        <a:t>5-7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86690"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Arial Narrow" panose="020B0606020202030204" pitchFamily="34" charset="0"/>
                        </a:rPr>
                        <a:t>Представлен полный ответ на заданные вопросы. Раскрыта суть вопросов с незначительными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Arial Narrow" panose="020B0606020202030204" pitchFamily="34" charset="0"/>
                      </a:endParaRPr>
                    </a:p>
                    <a:p>
                      <a:pPr marL="67945" marR="186690"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Arial Narrow" panose="020B0606020202030204" pitchFamily="34" charset="0"/>
                        </a:rPr>
                        <a:t>неточностями. Показаны хорошие способности к аналитическому мышлению и синтезу информации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138">
                <a:tc>
                  <a:txBody>
                    <a:bodyPr/>
                    <a:lstStyle/>
                    <a:p>
                      <a:pPr marL="249555" algn="l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Arial Narrow" panose="020B0606020202030204" pitchFamily="34" charset="0"/>
                        </a:rPr>
                        <a:t>1-4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52400"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Arial Narrow" panose="020B0606020202030204" pitchFamily="34" charset="0"/>
                        </a:rPr>
                        <a:t>Представлен общий ответ, допущены ошибки или нет ответа на часть вопросов.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Arial Narrow" panose="020B0606020202030204" pitchFamily="34" charset="0"/>
                      </a:endParaRPr>
                    </a:p>
                    <a:p>
                      <a:pPr marL="67945" marR="152400"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Arial Narrow" panose="020B0606020202030204" pitchFamily="34" charset="0"/>
                        </a:rPr>
                        <a:t>Показаны способности ориентироваться в информации с помощью наводящих вопросов, выявлены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Arial Narrow" panose="020B0606020202030204" pitchFamily="34" charset="0"/>
                      </a:endParaRPr>
                    </a:p>
                    <a:p>
                      <a:pPr marL="67945" marR="152400"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Arial Narrow" panose="020B0606020202030204" pitchFamily="34" charset="0"/>
                        </a:rPr>
                        <a:t>способности к анализу информации. Уровень подготовки абитуриента достаточный для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Arial Narrow" panose="020B0606020202030204" pitchFamily="34" charset="0"/>
                      </a:endParaRPr>
                    </a:p>
                    <a:p>
                      <a:pPr marL="67945" marR="152400"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Arial Narrow" panose="020B0606020202030204" pitchFamily="34" charset="0"/>
                        </a:rPr>
                        <a:t>усвоения информации и овладения профессиональными компетенциями при обучении по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Arial Narrow" panose="020B0606020202030204" pitchFamily="34" charset="0"/>
                      </a:endParaRPr>
                    </a:p>
                    <a:p>
                      <a:pPr marL="67945" marR="152400"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Arial Narrow" panose="020B0606020202030204" pitchFamily="34" charset="0"/>
                        </a:rPr>
                        <a:t>образовательным программа высшего образования – программам магистратуры.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Arial Narrow" panose="020B0606020202030204" pitchFamily="34" charset="0"/>
                      </a:endParaRPr>
                    </a:p>
                    <a:p>
                      <a:pPr marL="67945" marR="152400"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Arial Narrow" panose="020B0606020202030204" pitchFamily="34" charset="0"/>
                        </a:rPr>
                        <a:t>Навыки анализа и использования информации средние.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Arial Narrow" panose="020B0606020202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48641" y="123478"/>
            <a:ext cx="4579056" cy="3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МЕЖДИСЦИПЛИНАРНЫЙ ЭКЗАМЕН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9992" y="597917"/>
            <a:ext cx="4248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РЕКОМЕНДУЕМ</a:t>
            </a:r>
            <a:r>
              <a:rPr lang="ru-RU" altLang="ru-RU" sz="24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АЯ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ЛИТЕРАТУРА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8641" y="123478"/>
            <a:ext cx="4579056" cy="3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МЕЖДИСЦИПЛИНАРНЫЙ ЭКЗАМЕН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48920" y="1188720"/>
            <a:ext cx="850074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 b="1">
                <a:latin typeface="Arial Narrow" panose="020B0606020202030204" pitchFamily="34" charset="0"/>
                <a:cs typeface="Arial Narrow" panose="020B0606020202030204" pitchFamily="34" charset="0"/>
              </a:rPr>
              <a:t>История России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1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Артемов В.В., Лубченков Ю.Н. История отечества. С древнейших времен до наших дней. М.: Академия, 2012.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2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Безбородов А.Б. Отечественная история России новейшего времени. 1985-2005 гг. М.: РГГУ, 2009.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Деревянко А.П., Шабельникова Н.А. История России. М.: Проспект, 2016.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4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История России XVIII-XIX веков. Под ред. Милова Л.В. М.: Эксмо, 2006.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5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История России XX - начала XXI века. Под ред. Милова Л.В. М.: Эксмо, 2006.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6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История России с древнейших времен до конца XVIII в. Под ред. Флори Б.Н. М.: Изд. Моск. Университета, 2010.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7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История России с древнейших времен до конца XVII века. Под ред. Милова Л.В. М.: Эксмо, 2010.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8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Мунчаев Ш.М., Устинов В.М. История России. М.: Инфра-М, 2009.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9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Орлов А.С., Георгиев В.А., Георгиева Н.Г., Сивохина Т.Д. История России. М.: Проспект, 2017.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10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Павленко Н.И., Андреев И.Л., Федоров В.А. История России с древнейших времен до 1861 года. М.: Высшая школа, 2012.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11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Фортунатов В.В. Отечественная история. СПб.: Питер, 2010.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12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Шестаков В.А., Боханов А.Н. История России с древнейших времен до наших дней. В 2-х т. Учебник для вузов под ред. А.Н.Сахарова. М., Проспект, 2010.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13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Шестаков В.А. Новейшая история России. М.: АСТ, Астрель, ВКТ, 2008.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99992" y="597917"/>
            <a:ext cx="4248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РЕКОМЕНДУЕМ</a:t>
            </a:r>
            <a:r>
              <a:rPr lang="ru-RU" altLang="ru-RU" sz="24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АЯ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ЛИТЕРАТУРА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8641" y="123478"/>
            <a:ext cx="4579056" cy="3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МЕЖДИСЦИПЛИНАРНЫЙ ЭКЗАМЕН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48920" y="1188720"/>
            <a:ext cx="8500745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n-US" sz="1400" b="1">
                <a:latin typeface="Arial Narrow" panose="020B0606020202030204" pitchFamily="34" charset="0"/>
                <a:cs typeface="Arial Narrow" panose="020B0606020202030204" pitchFamily="34" charset="0"/>
              </a:rPr>
              <a:t>История русской культуры</a:t>
            </a:r>
            <a:endParaRPr lang="en-US" sz="1400" b="1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1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Березовая Л.Г., Берлякова Н.П. История русской культуры. В 2-х ч. М.: ЮРАЙТ, 2017.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2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Березовая Л.Г., Берлякова Н.П. История русской культуры. Практикум. Учебное пособие для академического бакалавриата. М.: Юрайт, 2017.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Горелов А.А. История русской культуры. М.: Юрайт, 2017.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4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Долгов В.В. Краткий очерк истории русской культуры. Ижевск, Изд. Удмуртского университета, 2001.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5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Кондаков И.В. Культурология. История культуры России. М.: Высшая школа, 2003.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6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Рапацкая Л. А. История художественной культуры России: от древних времен до конца XX века. М.: Академия, 2008.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7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Рапацкая Л.А. Русская художественная культура. М.: Владос, 2002.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8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Черная Л.А. История культуры Древней Руси. М.: Логос, 2011.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9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Шульгин В.С., Кошман Л.В., Сысоева Е.К., Зезина М.Р. История русской культуры: IX-XX век. М.: Дрофа, 2004.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10</a:t>
            </a:r>
            <a:r>
              <a:rPr lang="ru-RU" alt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r>
              <a:rPr lang="en-US" sz="1400">
                <a:latin typeface="Arial Narrow" panose="020B0606020202030204" pitchFamily="34" charset="0"/>
                <a:cs typeface="Arial Narrow" panose="020B0606020202030204" pitchFamily="34" charset="0"/>
              </a:rPr>
              <a:t> Яковкина Н.И. История русской культуры: XIX век. СПБ: Лань, 2002.</a:t>
            </a:r>
            <a:endParaRPr lang="en-US" sz="14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"/>
          <p:cNvPicPr>
            <a:picLocks noChangeAspect="1"/>
          </p:cNvPicPr>
          <p:nvPr/>
        </p:nvPicPr>
        <p:blipFill rotWithShape="1">
          <a:blip r:embed="rId1"/>
          <a:srcRect l="-1044" t="65885" r="1044" b="13183"/>
          <a:stretch>
            <a:fillRect/>
          </a:stretch>
        </p:blipFill>
        <p:spPr>
          <a:xfrm>
            <a:off x="-108520" y="0"/>
            <a:ext cx="9252520" cy="5143500"/>
          </a:xfrm>
          <a:prstGeom prst="rect">
            <a:avLst/>
          </a:prstGeom>
          <a:noFill/>
        </p:spPr>
      </p:pic>
      <p:pic>
        <p:nvPicPr>
          <p:cNvPr id="5" name="Image1"/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7200"/>
                    </a14:imgEffect>
                    <a14:imgEffect>
                      <a14:sharpenSoften amount="-21000"/>
                    </a14:imgEffect>
                  </a14:imgLayer>
                </a14:imgProps>
              </a:ext>
            </a:extLst>
          </a:blip>
          <a:srcRect l="1487" t="65221" r="-1487" b="13847"/>
          <a:stretch>
            <a:fillRect/>
          </a:stretch>
        </p:blipFill>
        <p:spPr>
          <a:xfrm>
            <a:off x="251520" y="893653"/>
            <a:ext cx="8781827" cy="369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2"/>
          <p:cNvPicPr>
            <a:picLocks noChangeAspect="1"/>
          </p:cNvPicPr>
          <p:nvPr/>
        </p:nvPicPr>
        <p:blipFill rotWithShape="1">
          <a:blip r:embed="rId4"/>
          <a:srcRect l="3584" t="46441" r="50640" b="36389"/>
          <a:stretch>
            <a:fillRect/>
          </a:stretch>
        </p:blipFill>
        <p:spPr>
          <a:xfrm>
            <a:off x="-612576" y="-1100658"/>
            <a:ext cx="2426927" cy="643504"/>
          </a:xfrm>
          <a:prstGeom prst="rect">
            <a:avLst/>
          </a:prstGeom>
          <a:noFill/>
        </p:spPr>
      </p:pic>
      <p:pic>
        <p:nvPicPr>
          <p:cNvPr id="8" name="Image1"/>
          <p:cNvPicPr>
            <a:picLocks noChangeAspect="1"/>
          </p:cNvPicPr>
          <p:nvPr/>
        </p:nvPicPr>
        <p:blipFill rotWithShape="1">
          <a:blip r:embed="rId1"/>
          <a:srcRect l="8651" t="38874" r="61607" b="39094"/>
          <a:stretch>
            <a:fillRect/>
          </a:stretch>
        </p:blipFill>
        <p:spPr>
          <a:xfrm>
            <a:off x="107504" y="22053"/>
            <a:ext cx="1569169" cy="7897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896" y="463036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418" y="4630365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4630365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915566"/>
            <a:ext cx="424847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УСЛОВИЯ  ПРОВЕДЕНИЯ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8641" y="51470"/>
            <a:ext cx="4579056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ДИСТАНЦИОННЫЕ  ВСТУПИТЕЛЬНЫЕ ИСПЫТАНИЯ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ОБЩЕСТВОЗНАНИЕ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1" y="1340429"/>
            <a:ext cx="4320481" cy="3205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Arial Narrow" panose="020B0606020202030204" pitchFamily="34" charset="0"/>
                <a:cs typeface="Times New Roman" panose="02020603050405020304" pitchFamily="18" charset="0"/>
              </a:rPr>
              <a:t>Вступительные экзамены с использованием дистанционных технологий 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проводятся: </a:t>
            </a:r>
            <a:endParaRPr lang="ru-RU" sz="17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7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обязательной идентификации личности 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поступающего; </a:t>
            </a:r>
            <a:endParaRPr lang="ru-RU" sz="17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 применением системы </a:t>
            </a:r>
            <a:r>
              <a:rPr lang="ru-RU" sz="17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прокторинга</a:t>
            </a:r>
            <a:r>
              <a:rPr lang="ru-RU" sz="17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 привлечением прокторов</a:t>
            </a:r>
            <a:r>
              <a:rPr lang="ru-RU" sz="17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контролирующих </a:t>
            </a:r>
            <a:r>
              <a:rPr lang="ru-RU" sz="17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процесс 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проведения экзамена </a:t>
            </a:r>
            <a:r>
              <a:rPr lang="ru-RU" sz="1700" dirty="0">
                <a:latin typeface="Arial Narrow" panose="020B0606020202030204" pitchFamily="34" charset="0"/>
                <a:cs typeface="Times New Roman" panose="02020603050405020304" pitchFamily="18" charset="0"/>
              </a:rPr>
              <a:t>в режиме реального 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времени с наблюдением </a:t>
            </a:r>
            <a:r>
              <a:rPr lang="ru-RU" sz="1700" dirty="0">
                <a:latin typeface="Arial Narrow" panose="020B0606020202030204" pitchFamily="34" charset="0"/>
                <a:cs typeface="Times New Roman" panose="02020603050405020304" pitchFamily="18" charset="0"/>
              </a:rPr>
              <a:t>через камеру 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1700" dirty="0">
                <a:latin typeface="Arial Narrow" panose="020B0606020202030204" pitchFamily="34" charset="0"/>
                <a:cs typeface="Times New Roman" panose="02020603050405020304" pitchFamily="18" charset="0"/>
              </a:rPr>
              <a:t>за 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поступающим, так и за его рабочим столом на ПК;</a:t>
            </a:r>
            <a:endParaRPr lang="ru-RU" sz="17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7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на онлайн-платформе У</a:t>
            </a:r>
            <a:r>
              <a:rPr lang="ru-RU" sz="17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ниверситета </a:t>
            </a:r>
            <a:r>
              <a:rPr lang="ru-RU" sz="17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Moodle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en-US" sz="1700" dirty="0">
                <a:latin typeface="Arial Narrow" panose="020B0606020202030204" pitchFamily="34" charset="0"/>
                <a:cs typeface="Times New Roman" panose="02020603050405020304" pitchFamily="18" charset="0"/>
              </a:rPr>
              <a:t>https</a:t>
            </a:r>
            <a:r>
              <a:rPr lang="ru-RU" sz="1700" dirty="0">
                <a:latin typeface="Arial Narrow" panose="020B0606020202030204" pitchFamily="34" charset="0"/>
                <a:cs typeface="Times New Roman" panose="02020603050405020304" pitchFamily="18" charset="0"/>
              </a:rPr>
              <a:t>://</a:t>
            </a:r>
            <a:r>
              <a:rPr lang="en-US" sz="17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edu</a:t>
            </a:r>
            <a:r>
              <a:rPr lang="ru-RU" sz="17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sz="17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rguk</a:t>
            </a:r>
            <a:r>
              <a:rPr lang="ru-RU" sz="17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sz="17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ru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).</a:t>
            </a:r>
            <a:endParaRPr lang="ru-RU" sz="17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Проктор и его «подопечные» // скриншот из видеозаписи про Examu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r="5776"/>
          <a:stretch>
            <a:fillRect/>
          </a:stretch>
        </p:blipFill>
        <p:spPr bwMode="auto">
          <a:xfrm>
            <a:off x="395537" y="1545989"/>
            <a:ext cx="3985386" cy="253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"/>
          <p:cNvPicPr>
            <a:picLocks noChangeAspect="1"/>
          </p:cNvPicPr>
          <p:nvPr/>
        </p:nvPicPr>
        <p:blipFill rotWithShape="1">
          <a:blip r:embed="rId1"/>
          <a:srcRect l="-1044" t="65885" r="1044" b="13183"/>
          <a:stretch>
            <a:fillRect/>
          </a:stretch>
        </p:blipFill>
        <p:spPr>
          <a:xfrm>
            <a:off x="-108520" y="0"/>
            <a:ext cx="9252520" cy="5143500"/>
          </a:xfrm>
          <a:prstGeom prst="rect">
            <a:avLst/>
          </a:prstGeom>
          <a:noFill/>
        </p:spPr>
      </p:pic>
      <p:pic>
        <p:nvPicPr>
          <p:cNvPr id="5" name="Image1"/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7200"/>
                    </a14:imgEffect>
                    <a14:imgEffect>
                      <a14:sharpenSoften amount="-21000"/>
                    </a14:imgEffect>
                  </a14:imgLayer>
                </a14:imgProps>
              </a:ext>
            </a:extLst>
          </a:blip>
          <a:srcRect l="1487" t="65221" r="-1487" b="13847"/>
          <a:stretch>
            <a:fillRect/>
          </a:stretch>
        </p:blipFill>
        <p:spPr>
          <a:xfrm>
            <a:off x="251520" y="893653"/>
            <a:ext cx="8781827" cy="369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2"/>
          <p:cNvPicPr>
            <a:picLocks noChangeAspect="1"/>
          </p:cNvPicPr>
          <p:nvPr/>
        </p:nvPicPr>
        <p:blipFill rotWithShape="1">
          <a:blip r:embed="rId4"/>
          <a:srcRect l="3584" t="46441" r="50640" b="36389"/>
          <a:stretch>
            <a:fillRect/>
          </a:stretch>
        </p:blipFill>
        <p:spPr>
          <a:xfrm>
            <a:off x="-612576" y="-1100658"/>
            <a:ext cx="2426927" cy="643504"/>
          </a:xfrm>
          <a:prstGeom prst="rect">
            <a:avLst/>
          </a:prstGeom>
          <a:noFill/>
        </p:spPr>
      </p:pic>
      <p:pic>
        <p:nvPicPr>
          <p:cNvPr id="8" name="Image1"/>
          <p:cNvPicPr>
            <a:picLocks noChangeAspect="1"/>
          </p:cNvPicPr>
          <p:nvPr/>
        </p:nvPicPr>
        <p:blipFill rotWithShape="1">
          <a:blip r:embed="rId1"/>
          <a:srcRect l="8651" t="38874" r="61607" b="39094"/>
          <a:stretch>
            <a:fillRect/>
          </a:stretch>
        </p:blipFill>
        <p:spPr>
          <a:xfrm>
            <a:off x="107504" y="22053"/>
            <a:ext cx="1569169" cy="7897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896" y="463036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418" y="4630365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4630365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915566"/>
            <a:ext cx="424847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СЕРВИСЫ ПРОКТОРИНГА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8641" y="51470"/>
            <a:ext cx="4579056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ДИСТАНЦИОННЫЕ  ВСТУПИТЕЛЬНЫЕ ИСПЫТАНИЯ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ОБЩЕСТВОЗНАНИЕ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9" t="7160" r="36682" b="26481"/>
          <a:stretch>
            <a:fillRect/>
          </a:stretch>
        </p:blipFill>
        <p:spPr bwMode="auto">
          <a:xfrm>
            <a:off x="467544" y="1448710"/>
            <a:ext cx="3716279" cy="280080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1" t="7254" r="31588" b="43415"/>
          <a:stretch>
            <a:fillRect/>
          </a:stretch>
        </p:blipFill>
        <p:spPr bwMode="auto">
          <a:xfrm>
            <a:off x="4427984" y="1462431"/>
            <a:ext cx="4271831" cy="277335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6234" r="45037" b="83243"/>
          <a:stretch>
            <a:fillRect/>
          </a:stretch>
        </p:blipFill>
        <p:spPr bwMode="auto">
          <a:xfrm>
            <a:off x="4427985" y="1467580"/>
            <a:ext cx="4271830" cy="52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"/>
          <p:cNvPicPr>
            <a:picLocks noChangeAspect="1"/>
          </p:cNvPicPr>
          <p:nvPr/>
        </p:nvPicPr>
        <p:blipFill rotWithShape="1">
          <a:blip r:embed="rId1"/>
          <a:srcRect l="-1044" t="65885" r="1044" b="13183"/>
          <a:stretch>
            <a:fillRect/>
          </a:stretch>
        </p:blipFill>
        <p:spPr>
          <a:xfrm>
            <a:off x="-108520" y="0"/>
            <a:ext cx="9252520" cy="5143500"/>
          </a:xfrm>
          <a:prstGeom prst="rect">
            <a:avLst/>
          </a:prstGeom>
          <a:noFill/>
        </p:spPr>
      </p:pic>
      <p:pic>
        <p:nvPicPr>
          <p:cNvPr id="5" name="Image1"/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7200"/>
                    </a14:imgEffect>
                    <a14:imgEffect>
                      <a14:sharpenSoften amount="-21000"/>
                    </a14:imgEffect>
                  </a14:imgLayer>
                </a14:imgProps>
              </a:ext>
            </a:extLst>
          </a:blip>
          <a:srcRect l="1487" t="65221" r="-1487" b="13847"/>
          <a:stretch>
            <a:fillRect/>
          </a:stretch>
        </p:blipFill>
        <p:spPr>
          <a:xfrm>
            <a:off x="251520" y="893653"/>
            <a:ext cx="8781827" cy="369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1"/>
          <p:cNvPicPr>
            <a:picLocks noChangeAspect="1"/>
          </p:cNvPicPr>
          <p:nvPr/>
        </p:nvPicPr>
        <p:blipFill rotWithShape="1">
          <a:blip r:embed="rId1"/>
          <a:srcRect l="8651" t="38874" r="61607" b="39094"/>
          <a:stretch>
            <a:fillRect/>
          </a:stretch>
        </p:blipFill>
        <p:spPr>
          <a:xfrm>
            <a:off x="107504" y="22053"/>
            <a:ext cx="1569169" cy="7897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896" y="463036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418" y="4630365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4630365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915566"/>
            <a:ext cx="424847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СЕРВИСЫ ПРОКТОРИНГА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8641" y="51470"/>
            <a:ext cx="4579056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ДИСТАНЦИОННЫЕ  ВСТУПИТЕЛЬНЫЕ ИСПЫТАНИЯ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ОБЩЕСТВОЗНАНИЕ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1" t="7254" r="31588" b="43415"/>
          <a:stretch>
            <a:fillRect/>
          </a:stretch>
        </p:blipFill>
        <p:spPr bwMode="auto">
          <a:xfrm>
            <a:off x="395537" y="1462431"/>
            <a:ext cx="2808312" cy="182321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9" t="7160" r="36682" b="26481"/>
          <a:stretch>
            <a:fillRect/>
          </a:stretch>
        </p:blipFill>
        <p:spPr bwMode="auto">
          <a:xfrm>
            <a:off x="2057211" y="2543590"/>
            <a:ext cx="2430259" cy="183158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6234" r="61904" b="83243"/>
          <a:stretch>
            <a:fillRect/>
          </a:stretch>
        </p:blipFill>
        <p:spPr bwMode="auto">
          <a:xfrm>
            <a:off x="395537" y="1467580"/>
            <a:ext cx="2808312" cy="52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499991" y="1275606"/>
            <a:ext cx="4176465" cy="332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5000"/>
              </a:lnSpc>
              <a:buFont typeface="Wingdings" panose="05000000000000000000" pitchFamily="2" charset="2"/>
              <a:buChar char="q"/>
            </a:pPr>
            <a:r>
              <a:rPr lang="ru-RU" sz="1700" dirty="0">
                <a:latin typeface="Arial Narrow" panose="020B0606020202030204" pitchFamily="34" charset="0"/>
                <a:cs typeface="Times New Roman" panose="02020603050405020304" pitchFamily="18" charset="0"/>
              </a:rPr>
              <a:t>Вступительные 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испытания могут быть организованы с одним из двух сервисов </a:t>
            </a:r>
            <a:r>
              <a:rPr lang="ru-RU" sz="17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прокторинга</a:t>
            </a:r>
            <a:endParaRPr lang="ru-RU" sz="17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5000"/>
              </a:lnSpc>
              <a:buFont typeface="Wingdings" panose="05000000000000000000" pitchFamily="2" charset="2"/>
              <a:buChar char="q"/>
            </a:pP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 о сервисе </a:t>
            </a:r>
            <a:r>
              <a:rPr lang="ru-RU" sz="17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прокторинга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 используемом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на   конкретном вступительном испытании</a:t>
            </a:r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направляется абитуриенту на электронную почту не позднее чем за 1 один день до даты поведения экзамена вместе с «Руководством об участии во вступительном испытании с использованием дистанционных технологий»</a:t>
            </a:r>
            <a:endParaRPr lang="ru-RU" sz="17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600995"/>
            <a:ext cx="457905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ПОДГОТОВКА К ЭКЗАМЕНУ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8641" y="51470"/>
            <a:ext cx="457905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ДИСТАНЦИОННЫЕ  ВСТУПИТЕЛЬНЫЕ ИСПЫТАНИЯ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7869" r="68533" b="84229"/>
          <a:stretch>
            <a:fillRect/>
          </a:stretch>
        </p:blipFill>
        <p:spPr bwMode="auto">
          <a:xfrm>
            <a:off x="4602938" y="1040290"/>
            <a:ext cx="1892969" cy="5435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1520" y="1239366"/>
          <a:ext cx="4032448" cy="32766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00200"/>
                <a:gridCol w="22322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Параметр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Технические требования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ВЕБ-БРАУЗЕР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Версия программного обеспечения не ниже: </a:t>
                      </a:r>
                      <a:r>
                        <a:rPr lang="en-US" sz="1100">
                          <a:effectLst/>
                        </a:rPr>
                        <a:t>Chrome</a:t>
                      </a:r>
                      <a:r>
                        <a:rPr lang="ru-RU" sz="1100">
                          <a:effectLst/>
                        </a:rPr>
                        <a:t> 72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ОПЕРАЦИОННАЯ СИСТЕМА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Версия программного обеспечения не ниже:  </a:t>
                      </a:r>
                      <a:r>
                        <a:rPr lang="en-US" sz="1100" dirty="0">
                          <a:effectLst/>
                        </a:rPr>
                        <a:t>Windows</a:t>
                      </a:r>
                      <a:r>
                        <a:rPr lang="ru-RU" sz="1100" dirty="0">
                          <a:effectLst/>
                        </a:rPr>
                        <a:t> 7, </a:t>
                      </a:r>
                      <a:r>
                        <a:rPr lang="en-US" sz="1100" dirty="0" err="1">
                          <a:effectLst/>
                        </a:rPr>
                        <a:t>macOS</a:t>
                      </a:r>
                      <a:r>
                        <a:rPr lang="ru-RU" sz="1100" dirty="0">
                          <a:effectLst/>
                        </a:rPr>
                        <a:t> 10.12 "</a:t>
                      </a:r>
                      <a:r>
                        <a:rPr lang="en-US" sz="1100" dirty="0">
                          <a:effectLst/>
                        </a:rPr>
                        <a:t>Sierra</a:t>
                      </a:r>
                      <a:r>
                        <a:rPr lang="ru-RU" sz="1100" dirty="0">
                          <a:effectLst/>
                        </a:rPr>
                        <a:t>", </a:t>
                      </a:r>
                      <a:r>
                        <a:rPr lang="en-US" sz="1100" dirty="0">
                          <a:effectLst/>
                        </a:rPr>
                        <a:t>Linux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ВЕБ-КАМЕРА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640x480, 15 кадров/с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МИКРОФОН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любой для связи с проктором или преподавателем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ДИНАМИКИ </a:t>
                      </a:r>
                      <a:endParaRPr lang="ru-RU" sz="1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(КОЛОНКИ, ИЛИ НАУШНИКИ)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для связи с проктором или преподавателем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СЕТЬ (ИНТЕРНЕТ)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постоянная скорость не менее </a:t>
                      </a:r>
                      <a:r>
                        <a:rPr lang="ru-RU" sz="1200" dirty="0">
                          <a:effectLst/>
                        </a:rPr>
                        <a:t>1 Мбит/с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25090" y="1607525"/>
            <a:ext cx="4439398" cy="19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менее чем за 1 день до даты вступительного испытания, вам  необходимо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проверить совместимость компьютера (ноутбука) с системой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прокторинга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ссылке: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https://student.examus.net/</a:t>
            </a:r>
            <a:endParaRPr lang="ru-RU" altLang="ru-RU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Авторизоваться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кнопку РГУ им. А.Н. Косыгина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352425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0" t="78525" r="51193" b="13153"/>
          <a:stretch>
            <a:fillRect/>
          </a:stretch>
        </p:blipFill>
        <p:spPr bwMode="auto">
          <a:xfrm>
            <a:off x="5989265" y="3146725"/>
            <a:ext cx="2543175" cy="43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3717286"/>
            <a:ext cx="4401039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правилами проведения экзамена с </a:t>
            </a:r>
            <a:r>
              <a:rPr 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прокторингом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и дать свое согласие с условиями проведения экзамена.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"/>
          <p:cNvPicPr>
            <a:picLocks noChangeAspect="1"/>
          </p:cNvPicPr>
          <p:nvPr/>
        </p:nvPicPr>
        <p:blipFill rotWithShape="1">
          <a:blip r:embed="rId1"/>
          <a:srcRect l="-1044" t="65885" r="1044" b="13183"/>
          <a:stretch>
            <a:fillRect/>
          </a:stretch>
        </p:blipFill>
        <p:spPr>
          <a:xfrm>
            <a:off x="-108520" y="0"/>
            <a:ext cx="9252520" cy="5143500"/>
          </a:xfrm>
          <a:prstGeom prst="rect">
            <a:avLst/>
          </a:prstGeom>
          <a:noFill/>
        </p:spPr>
      </p:pic>
      <p:pic>
        <p:nvPicPr>
          <p:cNvPr id="5" name="Image1"/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7200"/>
                    </a14:imgEffect>
                    <a14:imgEffect>
                      <a14:sharpenSoften amount="-21000"/>
                    </a14:imgEffect>
                  </a14:imgLayer>
                </a14:imgProps>
              </a:ext>
            </a:extLst>
          </a:blip>
          <a:srcRect l="1487" t="65221" r="-1487" b="13847"/>
          <a:stretch>
            <a:fillRect/>
          </a:stretch>
        </p:blipFill>
        <p:spPr>
          <a:xfrm>
            <a:off x="251520" y="893653"/>
            <a:ext cx="8781827" cy="369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1"/>
          <p:cNvPicPr>
            <a:picLocks noChangeAspect="1"/>
          </p:cNvPicPr>
          <p:nvPr/>
        </p:nvPicPr>
        <p:blipFill rotWithShape="1">
          <a:blip r:embed="rId1"/>
          <a:srcRect l="8651" t="38874" r="61607" b="39094"/>
          <a:stretch>
            <a:fillRect/>
          </a:stretch>
        </p:blipFill>
        <p:spPr>
          <a:xfrm>
            <a:off x="107504" y="22053"/>
            <a:ext cx="1569169" cy="7897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896" y="463036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2418" y="4630365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4630365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915566"/>
            <a:ext cx="4248472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ПЕРЕЧЕНЬ 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НАПРАВЛЕНИЙ ПОДГОТОВКИ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8641" y="51470"/>
            <a:ext cx="4579056" cy="79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ДИСТАНЦИОННЫЕ  ВСТУПИТЕЛЬНЫЕ ИСПЫТАНИЯ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МЕЖДИСЦИПЛИНАРНЫЙ ЭКЗАМЕН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488" y="2387357"/>
            <a:ext cx="7928384" cy="3683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</a:rPr>
              <a:t>46.04.01 Историко-культурные и археологические исследования</a:t>
            </a:r>
            <a:endParaRPr lang="ru-RU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600995"/>
            <a:ext cx="457905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ПОДГОТОВКА К ЭКЗАМЕНУ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8641" y="51470"/>
            <a:ext cx="457905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ДИСТАНЦИОННЫЕ  ВСТУПИТЕЛЬНЫЕ ИСПЫТАНИЯ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5239" y="1506811"/>
            <a:ext cx="4530407" cy="31531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Поступающему  заблаговременно и самостоятельным образом необходимо: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роверить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совместимость компьютера с системой </a:t>
            </a:r>
            <a:r>
              <a:rPr 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прокторинга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на странице </a:t>
            </a:r>
            <a:r>
              <a:rPr lang="ru-RU" u="sng" dirty="0"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u="sng" dirty="0" smtClean="0"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proctoredu.ru/check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и на странице </a:t>
            </a:r>
            <a:r>
              <a:rPr lang="ru-RU" u="sng" dirty="0">
                <a:latin typeface="Arial Narrow" panose="020B0606020202030204" pitchFamily="34" charset="0"/>
                <a:cs typeface="Times New Roman" panose="02020603050405020304" pitchFamily="18" charset="0"/>
                <a:hlinkClick r:id="rId4"/>
              </a:rPr>
              <a:t>https://student.examus.net</a:t>
            </a:r>
            <a:r>
              <a:rPr lang="ru-RU" u="sng" dirty="0" smtClean="0">
                <a:latin typeface="Arial Narrow" panose="020B0606020202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проверить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веб-камеру, микрофон и сеть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 страницах: 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  <a:hlinkClick r:id="rId5"/>
              </a:rPr>
              <a:t>://ru.webcamtests.com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  <a:hlinkClick r:id="rId5"/>
              </a:rPr>
              <a:t>/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68605" algn="just">
              <a:lnSpc>
                <a:spcPct val="85000"/>
              </a:lnSpc>
            </a:pP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dirty="0" smtClean="0">
                <a:latin typeface="Arial Narrow" panose="020B0606020202030204" pitchFamily="34" charset="0"/>
                <a:cs typeface="Times New Roman" panose="02020603050405020304" pitchFamily="18" charset="0"/>
                <a:hlinkClick r:id="rId6"/>
              </a:rPr>
              <a:t>webcammictest.com/ru/check-microphone.html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знакомиться с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правилами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проведения экзамена с </a:t>
            </a:r>
            <a:r>
              <a:rPr lang="ru-RU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прокторингом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и дать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свое согласие с условиями проведения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экзамена.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19" y="1071726"/>
          <a:ext cx="4199823" cy="3444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9578"/>
                <a:gridCol w="258024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Параметр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Технические требования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5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Веб-браузер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Версия программного обеспечения не ниже: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Chrome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72,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Opera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59,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Firefox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66,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Edge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79,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Яндекс.Браузер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19.3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Операционная система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Версия программного обеспечения не ниже: 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Windows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7,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macOS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10.12 "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Sierra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",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Linux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Веб-камера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640x480, 15 кадров/с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Микрофон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любой для связи с проктором или преподавателем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Динамики (колонки, или наушники)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для связи с проктором или преподавателем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Сеть (интернет)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постоянная скорость не менее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МБ/с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t="6234" r="67613" b="83243"/>
          <a:stretch>
            <a:fillRect/>
          </a:stretch>
        </p:blipFill>
        <p:spPr bwMode="auto">
          <a:xfrm>
            <a:off x="4644008" y="1012192"/>
            <a:ext cx="1584176" cy="4074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57440" y="593218"/>
            <a:ext cx="457905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ПОДГОТОВКА К ЭКЗАМЕНУ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8641" y="51470"/>
            <a:ext cx="457905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ДИСТАНЦИОННЫЕ  ВСТУПИТЕЛЬНЫЕ ИСПЫТАНИЯ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64944" y="1068675"/>
            <a:ext cx="4464496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 позднее, чем за один день </a:t>
            </a:r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до даты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проведения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экзамена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с использованием дистанционных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технологий, согласно установленному расписанию, поступающий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получает на электронную почту, указанную в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заявлении:</a:t>
            </a:r>
            <a:endParaRPr lang="ru-RU" sz="1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одтверждение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о назначении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вступительного испытания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дисциплине, точную дату и время проведения (московское);</a:t>
            </a:r>
            <a:endParaRPr lang="ru-RU" sz="1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пароль и логин для входа на онлайн-платформу Университета </a:t>
            </a:r>
            <a:r>
              <a:rPr lang="ru-RU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Moodle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https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://</a:t>
            </a:r>
            <a:r>
              <a:rPr lang="en-US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edu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rguk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ru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);</a:t>
            </a:r>
            <a:endParaRPr lang="ru-RU" sz="1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инструкцию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прохождению вступительного испытания;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600"/>
              </a:lnSpc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контакты технического специалиста, ответственного за проведение вступительного экзамена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с использованием дистанционных технологий (электронная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почта, телефон).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3" t="13356" r="25493" b="46143"/>
          <a:stretch>
            <a:fillRect/>
          </a:stretch>
        </p:blipFill>
        <p:spPr bwMode="auto">
          <a:xfrm>
            <a:off x="251520" y="1635646"/>
            <a:ext cx="4083109" cy="1944216"/>
          </a:xfrm>
          <a:prstGeom prst="rect">
            <a:avLst/>
          </a:prstGeom>
          <a:noFill/>
          <a:ln w="28575" cmpd="sng">
            <a:solidFill>
              <a:srgbClr val="4F81BD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600995"/>
            <a:ext cx="457905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ПОДГОТОВКА К ЭКЗАМЕНУ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8641" y="51470"/>
            <a:ext cx="457905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ДИСТАНЦИОННЫЕ  ВСТУПИТЕЛЬНЫЕ ИСПЫТАНИЯ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3" y="1059582"/>
            <a:ext cx="4464496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день проведения вступительного испытания за 40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минут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 его  начала поступающему необходимо: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одключиться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к общению с сотрудником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приемной комиссии для проведения краткого инструктажа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 правилах проведения вступительных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испытаний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с использованием дистанционных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технологий;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перейти на онлайн-платформу У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ниверситета </a:t>
            </a:r>
            <a:r>
              <a:rPr 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Moodle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Arial Narrow" panose="020B0606020202030204" pitchFamily="34" charset="0"/>
                <a:cs typeface="Times New Roman" panose="02020603050405020304" pitchFamily="18" charset="0"/>
              </a:rPr>
              <a:t>https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://</a:t>
            </a:r>
            <a:r>
              <a:rPr lang="en-US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edu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rguk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ru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);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ройти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процедуры идентификации личности участника экзамена;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85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получить сгенерированное случайным образом задание вступительного испытания. 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683" b="21196"/>
          <a:stretch>
            <a:fillRect/>
          </a:stretch>
        </p:blipFill>
        <p:spPr bwMode="auto">
          <a:xfrm>
            <a:off x="197009" y="1445121"/>
            <a:ext cx="4141470" cy="1990725"/>
          </a:xfrm>
          <a:prstGeom prst="rect">
            <a:avLst/>
          </a:prstGeom>
          <a:noFill/>
          <a:ln w="19050" algn="ctr">
            <a:solidFill>
              <a:srgbClr val="4F81BD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6968" y="600995"/>
            <a:ext cx="449208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ПРОХОДЖЕНИЕ ЭКЗАМЕНА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8641" y="51470"/>
            <a:ext cx="457905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ДИСТАНЦИОННЫЕ  ВСТУПИТЕЛЬНЫЕ ИСПЫТАНИЯ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041" y="1548537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Задания для выполнения могут быть: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 выбором ответа из нескольких представленных;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аписанием текста ответа на вопросы задания;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 прикреплением ответа в виде файла. 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5" y="915566"/>
            <a:ext cx="4423303" cy="3459778"/>
          </a:xfrm>
          <a:prstGeom prst="rect">
            <a:avLst/>
          </a:prstGeom>
          <a:noFill/>
          <a:ln w="12700" cmpd="sng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1456" y="600995"/>
            <a:ext cx="4147008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ЗАВЕРШЕНИЕ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ЭКЗАМЕНА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8641" y="51470"/>
            <a:ext cx="4579056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ДИСТАНЦИОННЫЕ  ВСТУПИТЕЛЬНЫЕ ИСПЫТАНИЯ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7" y="915566"/>
            <a:ext cx="4240745" cy="1797402"/>
          </a:xfrm>
          <a:prstGeom prst="rect">
            <a:avLst/>
          </a:prstGeom>
          <a:noFill/>
          <a:ln w="12700" cmpd="sng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716016" y="1537504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Экзамен завершается: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агрузкой файлов ответов и их сохранением;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проверкой представленных ответов, при необходимости их редактированием;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тправкой ответов на проверку.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1043608" y="2820739"/>
            <a:ext cx="2426927" cy="543448"/>
          </a:xfrm>
          <a:prstGeom prst="rect">
            <a:avLst/>
          </a:prstGeom>
          <a:noFill/>
          <a:ln w="9525" cmpd="sng" algn="ctr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7" name="Рисунок 16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5" y="3489352"/>
            <a:ext cx="3992631" cy="111777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"/>
          <p:cNvPicPr>
            <a:picLocks noChangeAspect="1"/>
          </p:cNvPicPr>
          <p:nvPr/>
        </p:nvPicPr>
        <p:blipFill rotWithShape="1">
          <a:blip r:embed="rId1"/>
          <a:srcRect l="-1044" t="65885" r="1044" b="13183"/>
          <a:stretch>
            <a:fillRect/>
          </a:stretch>
        </p:blipFill>
        <p:spPr>
          <a:xfrm>
            <a:off x="-108520" y="0"/>
            <a:ext cx="9252520" cy="5143500"/>
          </a:xfrm>
          <a:prstGeom prst="rect">
            <a:avLst/>
          </a:prstGeom>
          <a:noFill/>
        </p:spPr>
      </p:pic>
      <p:pic>
        <p:nvPicPr>
          <p:cNvPr id="5" name="Image1"/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7200"/>
                    </a14:imgEffect>
                    <a14:imgEffect>
                      <a14:sharpenSoften amount="-21000"/>
                    </a14:imgEffect>
                  </a14:imgLayer>
                </a14:imgProps>
              </a:ext>
            </a:extLst>
          </a:blip>
          <a:srcRect l="1487" t="65221" r="-1487" b="13847"/>
          <a:stretch>
            <a:fillRect/>
          </a:stretch>
        </p:blipFill>
        <p:spPr>
          <a:xfrm>
            <a:off x="251520" y="893653"/>
            <a:ext cx="8781827" cy="369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85432" y="195486"/>
            <a:ext cx="457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ПРИЕМНАЯ КОМИССИЯ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Image1"/>
          <p:cNvPicPr>
            <a:picLocks noChangeAspect="1"/>
          </p:cNvPicPr>
          <p:nvPr/>
        </p:nvPicPr>
        <p:blipFill rotWithShape="1">
          <a:blip r:embed="rId1"/>
          <a:srcRect l="8651" t="38874" r="61607" b="39094"/>
          <a:stretch>
            <a:fillRect/>
          </a:stretch>
        </p:blipFill>
        <p:spPr>
          <a:xfrm>
            <a:off x="107504" y="22053"/>
            <a:ext cx="1569169" cy="7897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896" y="463036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69776" y="4630365"/>
            <a:ext cx="33744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1033043"/>
            <a:ext cx="4248472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КОНТАКТЫ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1" y="1563638"/>
            <a:ext cx="4320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ПРИЕМ ГРАЖДАН </a:t>
            </a:r>
            <a:endPara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(ПРЕДВАРИТЕЛЬНАЯ ЗАПИСЬ):</a:t>
            </a:r>
            <a:endPara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. Москва, ул. Малая Калужская, д.1, оф.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1103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ст. м. «</a:t>
            </a:r>
            <a:r>
              <a:rPr lang="ru-RU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Шаболовская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endParaRPr lang="ru-RU" sz="1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пн.-пт.: 10:00-18:00</a:t>
            </a:r>
            <a:endParaRPr lang="ru-RU" sz="1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3006700"/>
            <a:ext cx="4178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. Москва, ул.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Садовническая д.33, стр.1 оф.208 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ст. м.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«Новокузнецкая»</a:t>
            </a:r>
            <a:endParaRPr lang="ru-RU" sz="1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  <a:hlinkClick r:id="rId4"/>
              </a:rPr>
              <a:t>https://vk.com/prkommgudt</a:t>
            </a:r>
            <a:endParaRPr lang="ru-RU" sz="16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8-495-951-31-48</a:t>
            </a:r>
            <a:endParaRPr lang="ru-RU" sz="1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bashny.net/uploads/images/00/00/45/2014/03/29/7a3e11c7b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17682" r="13094" b="14290"/>
          <a:stretch>
            <a:fillRect/>
          </a:stretch>
        </p:blipFill>
        <p:spPr bwMode="auto">
          <a:xfrm>
            <a:off x="467544" y="1675740"/>
            <a:ext cx="3917888" cy="233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322418" y="4630365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9992" y="600995"/>
            <a:ext cx="4579056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ПРОГРАММА ВСТУПИТЕЛЬНОГО ИСПЫТАНИЯ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8641" y="123478"/>
            <a:ext cx="4579056" cy="3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МЕЖДИСЦИПЛИНАРНЫЙ ЭКЗАМЕН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63" y="794939"/>
            <a:ext cx="4248472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процессе проведения вступительного испытания оценивается уровень входных компетенций в объеме образовательной программы бакалавриата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направлению подготовки 46.03.01 История и дается объективная оценка способностей лиц, поступающих по образовательным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программам магистратуры.</a:t>
            </a:r>
            <a:endParaRPr lang="ru-RU" sz="1600" dirty="0" smtClean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133" y="2517401"/>
            <a:ext cx="4247223" cy="1136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Тестирование направлено на проверку уровня базовых знаний по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дисциплинам – «История России» и «История русской культуры»,  которые составляют основу профессиональной подготовки бакалавра.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284" y="1321071"/>
            <a:ext cx="4248472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 содержание экзамена включены вопросы и задания по разделам:</a:t>
            </a:r>
            <a:endParaRPr lang="ru-RU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История России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История русской культуры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67" y="3704957"/>
            <a:ext cx="4197740" cy="829945"/>
          </a:xfrm>
          <a:prstGeom prst="rect">
            <a:avLst/>
          </a:prstGeom>
          <a:noFill/>
          <a:ln>
            <a:solidFill>
              <a:srgbClr val="295EF6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Количество заданий - 33.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Продолжительность экзамена – 2 акад. часа.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Количество баллов  - от 40 до 100.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6968" y="600995"/>
            <a:ext cx="4561236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ДИСЦИПЛИНЫ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59" y="1344062"/>
            <a:ext cx="8352929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5EF6"/>
                </a:solidFill>
                <a:latin typeface="Arial Narrow" panose="020B0606020202030204" pitchFamily="34" charset="0"/>
              </a:rPr>
              <a:t>РАЗДЕЛ</a:t>
            </a:r>
            <a:endParaRPr lang="ru-RU" sz="2400" b="1" dirty="0" smtClean="0">
              <a:solidFill>
                <a:srgbClr val="295EF6"/>
              </a:solidFill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295EF6"/>
                </a:solidFill>
                <a:latin typeface="Arial Narrow" panose="020B0606020202030204" pitchFamily="34" charset="0"/>
              </a:rPr>
              <a:t>«История России»</a:t>
            </a:r>
            <a:endParaRPr lang="ru-RU" sz="2400" dirty="0">
              <a:solidFill>
                <a:srgbClr val="295EF6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Предпосылки формирования Древнерусского государства и его развитие до середины XI в.</a:t>
            </a: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Общественные отношения в Киевской Руси.</a:t>
            </a: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Распад Древнерусского государства, основные центры княжеской Руси.</a:t>
            </a: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Борьба Руси против монголо-татар и крестоносцев.</a:t>
            </a: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Образование единого Русского государства в XV в.</a:t>
            </a: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Социально-политическая история Русского государства в 1460–1550-х гг.</a:t>
            </a: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Внутренняя и внешняя политика Московской Руси при Иване Грозном.</a:t>
            </a: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Смута в России начала XVII в.: исторические предпосылки, этапы, последствия.</a:t>
            </a: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Крепостное право в России в XV–XVII вв.</a:t>
            </a: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Церковный раскол в XVII в.</a:t>
            </a: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Предпосылки и основные этапы реформ Петра I.</a:t>
            </a: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Итоги и последствия реформ Петра I.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48641" y="123478"/>
            <a:ext cx="4579056" cy="3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МЕЖДИСЦИПЛИНАРНЫЙ ЭКЗАМЕН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6968" y="600995"/>
            <a:ext cx="4561236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ДИСЦИПЛИНЫ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59" y="1344062"/>
            <a:ext cx="8352929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5EF6"/>
                </a:solidFill>
                <a:latin typeface="Arial Narrow" panose="020B0606020202030204" pitchFamily="34" charset="0"/>
              </a:rPr>
              <a:t>РАЗДЕЛ</a:t>
            </a:r>
            <a:endParaRPr lang="ru-RU" sz="2400" b="1" dirty="0" smtClean="0">
              <a:solidFill>
                <a:srgbClr val="295EF6"/>
              </a:solidFill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295EF6"/>
                </a:solidFill>
                <a:latin typeface="Arial Narrow" panose="020B0606020202030204" pitchFamily="34" charset="0"/>
              </a:rPr>
              <a:t>«История России»</a:t>
            </a:r>
            <a:endParaRPr lang="ru-RU" sz="2400" dirty="0">
              <a:solidFill>
                <a:srgbClr val="295EF6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13.Внешняя политика России в первой четверти XVIII в.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14.«Эпоха дворцовых переворотов» (1725–1763).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15.Реформы Екатерины II. Особенности «просвещённого абсолютизма» в России.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16.Экономическое и социально-политическое развитие России в первой половине XIX в.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17.Отечественная война 1812 г. Заграничный поход русской армии.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18.Движение декабристов: предпосылки, основные организации, идеология, историческое значение.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19.Россия при Николае I в 1825–1856 гг.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20.Крестьянская реформа 1861 г.: предпосылки, подготовка, основные положения, историческое значение.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21.Буржуазные реформы 1860–1870-х гг. в России.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22.Народничество в России в 1870–1880-е гг.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23.Развитие капитализма в России в 1860–1890-е гг.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24.Революция 1905–1907 гг.: причины, характер, особенности, этапы.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8641" y="123478"/>
            <a:ext cx="4579056" cy="3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МЕЖДИСЦИПЛИНАРНЫЙ ЭКЗАМЕН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6968" y="600995"/>
            <a:ext cx="4561236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ДИСЦИПЛИНЫ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59" y="1344062"/>
            <a:ext cx="8352929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5EF6"/>
                </a:solidFill>
                <a:latin typeface="Arial Narrow" panose="020B0606020202030204" pitchFamily="34" charset="0"/>
              </a:rPr>
              <a:t>РАЗДЕЛ</a:t>
            </a:r>
            <a:endParaRPr lang="ru-RU" sz="2400" b="1" dirty="0" smtClean="0">
              <a:solidFill>
                <a:srgbClr val="295EF6"/>
              </a:solidFill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295EF6"/>
                </a:solidFill>
                <a:latin typeface="Arial Narrow" panose="020B0606020202030204" pitchFamily="34" charset="0"/>
              </a:rPr>
              <a:t>«История России»</a:t>
            </a:r>
            <a:endParaRPr lang="ru-RU" sz="2400" dirty="0">
              <a:solidFill>
                <a:srgbClr val="295EF6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25.Участие России в Первой мировой войне. Ход военных действий.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26.Февральская революция 1917 г.: предпосылки и исторические последствия.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27.Кризис в стране после Февральской революции. Октябрьское вооруженное восстание.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28.Гражданская война в России и иностранная интервенция. Политика «военного коммунизма». 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29.Новая экономическая политика: причины, основные элементы, историческое значение. Образование СССР.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30.Индустриализация: предпосылки, ход, результаты.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31.Коллективизация: методы и последствия.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32.Общественно-политическое развитие страны в 1930-е гг. Формирование и сущность сталинского режима.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33.СССР накануне и на первых этапах Великой Отечественной войны (1939–1943).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34.Заключительный период Великой Отечественной войны (1944–1945). Историческое значение и цена Победы.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35.Международное положение и внешняя политика СССР в первые послевоенные годы. «Холодная война».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36.Социально-экономическое развитие СССР в период «оттепели».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8641" y="123478"/>
            <a:ext cx="4579056" cy="3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МЕЖДИСЦИПЛИНАРНЫЙ ЭКЗАМЕН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6968" y="600995"/>
            <a:ext cx="4561236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ДИСЦИПЛИНЫ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59" y="1344062"/>
            <a:ext cx="8352929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5EF6"/>
                </a:solidFill>
                <a:latin typeface="Arial Narrow" panose="020B0606020202030204" pitchFamily="34" charset="0"/>
              </a:rPr>
              <a:t>РАЗДЕЛ</a:t>
            </a:r>
            <a:endParaRPr lang="ru-RU" sz="2400" b="1" dirty="0" smtClean="0">
              <a:solidFill>
                <a:srgbClr val="295EF6"/>
              </a:solidFill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295EF6"/>
                </a:solidFill>
                <a:latin typeface="Arial Narrow" panose="020B0606020202030204" pitchFamily="34" charset="0"/>
              </a:rPr>
              <a:t>«История России»</a:t>
            </a:r>
            <a:endParaRPr lang="ru-RU" sz="2400" dirty="0">
              <a:solidFill>
                <a:srgbClr val="295EF6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37.Общественная мысль 1950–1980-х гг. Диссидентское движение в СССР.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38.«Перестройка»: причины, основные этапы, исторические последствия.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39.Социально-экономическое развитие России в постсоветский период.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40.Политическая жизнь России в постсоветский период.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8641" y="123478"/>
            <a:ext cx="4579056" cy="3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МЕЖДИСЦИПЛИНАРНЫЙ ЭКЗАМЕН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6968" y="600995"/>
            <a:ext cx="4561236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ДИСЦИПЛИНЫ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59" y="1344062"/>
            <a:ext cx="8352929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5EF6"/>
                </a:solidFill>
                <a:latin typeface="Arial Narrow" panose="020B0606020202030204" pitchFamily="34" charset="0"/>
              </a:rPr>
              <a:t>РАЗДЕЛ</a:t>
            </a:r>
            <a:endParaRPr lang="ru-RU" sz="2400" b="1" dirty="0" smtClean="0">
              <a:solidFill>
                <a:srgbClr val="295EF6"/>
              </a:solidFill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295EF6"/>
                </a:solidFill>
                <a:latin typeface="Arial Narrow" panose="020B0606020202030204" pitchFamily="34" charset="0"/>
              </a:rPr>
              <a:t>«История русской культуры»</a:t>
            </a:r>
            <a:endParaRPr lang="ru-RU" sz="2400" dirty="0">
              <a:solidFill>
                <a:srgbClr val="295EF6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1. Языческая культура восточных славян.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2. Значение крещения Руси для русской культуры.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3. Культура Древней Руси (IX—XIII вв.)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4. Древнерусская культура в период монголо-татарского ига.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5. Развитие культуры Московского государства (XIV-XVI вв.)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6. История книгопечатания в России.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7. Русская культура XVII в. Русское барокко.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8. Культурный переворот времени правления Петра I.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9. Развитие культуры во второй половине XVIII века. Культура русского Просвещения.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10.Русская культура в первой половине XIX века.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11.Культура России во второй половине XIX века.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12.Образование и наука в России в первой половинеXIX в.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8641" y="123478"/>
            <a:ext cx="4579056" cy="3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МЕЖДИСЦИПЛИНАРНЫЙ ЭКЗАМЕН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4586968" y="1"/>
            <a:ext cx="4561236" cy="57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Image2"/>
          <p:cNvPicPr>
            <a:picLocks noChangeAspect="1"/>
          </p:cNvPicPr>
          <p:nvPr/>
        </p:nvPicPr>
        <p:blipFill rotWithShape="1">
          <a:blip r:embed="rId2"/>
          <a:srcRect l="3584" t="46441" r="50640" b="36389"/>
          <a:stretch>
            <a:fillRect/>
          </a:stretch>
        </p:blipFill>
        <p:spPr>
          <a:xfrm>
            <a:off x="128849" y="60402"/>
            <a:ext cx="2138895" cy="567132"/>
          </a:xfrm>
          <a:prstGeom prst="rect">
            <a:avLst/>
          </a:prstGeom>
          <a:noFill/>
        </p:spPr>
      </p:pic>
      <p:pic>
        <p:nvPicPr>
          <p:cNvPr id="15" name="Picture 3" descr="Brandbook (2) compressed 1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64966" r="27425" b="7745"/>
          <a:stretch>
            <a:fillRect/>
          </a:stretch>
        </p:blipFill>
        <p:spPr bwMode="auto">
          <a:xfrm>
            <a:off x="-14112" y="4681835"/>
            <a:ext cx="9158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4681835"/>
            <a:ext cx="2713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www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kosygin-rgu.ru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7768" y="4702373"/>
            <a:ext cx="423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8-495-811-01-01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доб.1300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6968" y="600995"/>
            <a:ext cx="4561236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ДИСЦИПЛИНЫ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2418" y="4680899"/>
            <a:ext cx="26420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e-mail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priem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@</a:t>
            </a:r>
            <a:r>
              <a:rPr lang="en-US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rguk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59" y="1344062"/>
            <a:ext cx="8352929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95EF6"/>
                </a:solidFill>
                <a:latin typeface="Arial Narrow" panose="020B0606020202030204" pitchFamily="34" charset="0"/>
              </a:rPr>
              <a:t>РАЗДЕЛ</a:t>
            </a:r>
            <a:endParaRPr lang="ru-RU" sz="2400" b="1" dirty="0" smtClean="0">
              <a:solidFill>
                <a:srgbClr val="295EF6"/>
              </a:solidFill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295EF6"/>
                </a:solidFill>
                <a:latin typeface="Arial Narrow" panose="020B0606020202030204" pitchFamily="34" charset="0"/>
              </a:rPr>
              <a:t>«История русской культуры»</a:t>
            </a:r>
            <a:endParaRPr lang="ru-RU" sz="2400" dirty="0">
              <a:solidFill>
                <a:srgbClr val="295EF6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13.Образование и наука во второй половине XIX – начале XX в.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14.Западничество и славянофильство.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15.Особенности русской культуры «Серебряного века».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16.Культурные преобразования в России после Октябрьской революции. Наука и образование в 1920-е гг. ХХ в.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17.Литература и искусство в СССР в 1920-е гг.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18.Культурное развитие СССР в 1930-е гг.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19.Русское зарубежье и его культура.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20.Культура в годы Великой Отечественной войны.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21. «Оттепель» как социальный и культурный феномен.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22.Культура второй половины 1960-х - первой половины 1980-х гг.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23. Общественная и культурная жизнь в СССР в 1985–1991 гг.: эпоха «перестройки».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ru-RU" sz="1400" dirty="0">
                <a:latin typeface="Arial Narrow" panose="020B0606020202030204" pitchFamily="34" charset="0"/>
                <a:cs typeface="Arial Narrow" panose="020B0606020202030204" pitchFamily="34" charset="0"/>
              </a:rPr>
              <a:t>24. Культура последнего десятилетия ХХ в.</a:t>
            </a:r>
            <a:endParaRPr lang="ru-RU" sz="1400" dirty="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8641" y="123478"/>
            <a:ext cx="4579056" cy="326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МЕЖДИСЦИПЛИНАРНЫЙ ЭКЗАМЕН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16708</Words>
  <Application>WPS Presentation</Application>
  <PresentationFormat>Экран (16:9)</PresentationFormat>
  <Paragraphs>551</Paragraphs>
  <Slides>25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SimSun</vt:lpstr>
      <vt:lpstr>Wingdings</vt:lpstr>
      <vt:lpstr>Arial Narrow</vt:lpstr>
      <vt:lpstr>Times New Roman</vt:lpstr>
      <vt:lpstr>Times New Roman</vt:lpstr>
      <vt:lpstr>Microsoft YaHei</vt:lpstr>
      <vt:lpstr/>
      <vt:lpstr>Arial Unicode MS</vt:lpstr>
      <vt:lpstr>Calibri</vt:lpstr>
      <vt:lpstr>Segoe Print</vt:lpstr>
      <vt:lpstr>MingLiU_HKSCS-ExtB</vt:lpstr>
      <vt:lpstr>Franklin Gothic Demi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Admin</cp:lastModifiedBy>
  <cp:revision>187</cp:revision>
  <dcterms:created xsi:type="dcterms:W3CDTF">2020-03-16T10:57:00Z</dcterms:created>
  <dcterms:modified xsi:type="dcterms:W3CDTF">2020-07-31T10:08:14Z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1033-10.2.0.7494</vt:lpwstr>
  </property>
</Properties>
</file>